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8" r:id="rId6"/>
    <p:sldId id="260" r:id="rId7"/>
    <p:sldId id="261" r:id="rId8"/>
    <p:sldId id="262" r:id="rId9"/>
    <p:sldId id="264" r:id="rId10"/>
    <p:sldId id="266" r:id="rId11"/>
    <p:sldId id="263" r:id="rId12"/>
    <p:sldId id="265" r:id="rId13"/>
    <p:sldId id="267" r:id="rId14"/>
    <p:sldId id="270" r:id="rId15"/>
    <p:sldId id="271" r:id="rId16"/>
    <p:sldId id="272" r:id="rId17"/>
    <p:sldId id="273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E7111-F6CD-457A-82D6-059F9E5D7034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D2684-A8D7-4684-AA70-7635326CA4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85714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E7111-F6CD-457A-82D6-059F9E5D7034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D2684-A8D7-4684-AA70-7635326CA4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78410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E7111-F6CD-457A-82D6-059F9E5D7034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D2684-A8D7-4684-AA70-7635326CA4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6715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E7111-F6CD-457A-82D6-059F9E5D7034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D2684-A8D7-4684-AA70-7635326CA4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3657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E7111-F6CD-457A-82D6-059F9E5D7034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D2684-A8D7-4684-AA70-7635326CA4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4101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E7111-F6CD-457A-82D6-059F9E5D7034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D2684-A8D7-4684-AA70-7635326CA4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02606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E7111-F6CD-457A-82D6-059F9E5D7034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D2684-A8D7-4684-AA70-7635326CA4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8148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E7111-F6CD-457A-82D6-059F9E5D7034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D2684-A8D7-4684-AA70-7635326CA4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89409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E7111-F6CD-457A-82D6-059F9E5D7034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D2684-A8D7-4684-AA70-7635326CA4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24558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E7111-F6CD-457A-82D6-059F9E5D7034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D2684-A8D7-4684-AA70-7635326CA4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34178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E7111-F6CD-457A-82D6-059F9E5D7034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D2684-A8D7-4684-AA70-7635326CA4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1800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EE7111-F6CD-457A-82D6-059F9E5D7034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1D2684-A8D7-4684-AA70-7635326CA4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0605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41960" y="533400"/>
            <a:ext cx="11308080" cy="36576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Презентация беседы с детьми дошкольного возраста на тему: </a:t>
            </a:r>
            <a:br>
              <a:rPr lang="ru-RU" dirty="0" smtClean="0"/>
            </a:br>
            <a:r>
              <a:rPr lang="ru-RU" dirty="0" smtClean="0"/>
              <a:t>«Родина –большая и малая: хранитель памяти об интернациональных героях ВОВ»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61160" y="4739640"/>
            <a:ext cx="9326880" cy="518159"/>
          </a:xfrm>
        </p:spPr>
        <p:txBody>
          <a:bodyPr/>
          <a:lstStyle/>
          <a:p>
            <a:r>
              <a:rPr lang="ru-RU" dirty="0" smtClean="0"/>
              <a:t>Подготовили: воспитатель Щербакова Е.В., </a:t>
            </a:r>
            <a:r>
              <a:rPr lang="ru-RU" dirty="0" err="1" smtClean="0"/>
              <a:t>Леуцкая</a:t>
            </a:r>
            <a:r>
              <a:rPr lang="ru-RU" dirty="0" smtClean="0"/>
              <a:t> Е.Д.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1341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Военная техника СССР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Знакомство с военной техникой, применяемой в годы Великой Отечественной войны с использованием игровых приемов: «Угадай назначение, применение»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0229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8" name="Picture 8" descr="http://im2-tub-ru.yandex.net/i?id=f6beefdc2360a069f3315829b3bd75e9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5680" y="2727960"/>
            <a:ext cx="3032760" cy="2788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Военная техника</a:t>
            </a:r>
            <a:endParaRPr lang="ru-RU" dirty="0"/>
          </a:p>
        </p:txBody>
      </p:sp>
      <p:pic>
        <p:nvPicPr>
          <p:cNvPr id="5122" name="Picture 2" descr="советский штурмовик Ил-2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" y="1859280"/>
            <a:ext cx="6172200" cy="4404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 rot="10800000" flipV="1">
            <a:off x="6644640" y="3356159"/>
            <a:ext cx="5242560" cy="15337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</a:pPr>
            <a:r>
              <a:rPr lang="ru-RU" sz="3200" b="1" i="0" dirty="0" smtClean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Самолет </a:t>
            </a:r>
          </a:p>
          <a:p>
            <a:pPr algn="ctr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</a:pPr>
            <a:r>
              <a:rPr lang="ru-RU" sz="3200" b="1" i="0" dirty="0" smtClean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(Штурмовик Ил-2)</a:t>
            </a:r>
            <a:endParaRPr lang="ru-RU" sz="3200" b="1" i="1" dirty="0" smtClean="0">
              <a:effectLst/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lnSpc>
                <a:spcPct val="115000"/>
              </a:lnSpc>
              <a:spcAft>
                <a:spcPts val="1000"/>
              </a:spcAft>
            </a:pPr>
            <a:r>
              <a:rPr lang="ru-RU" sz="16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1048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Военная техника</a:t>
            </a:r>
          </a:p>
        </p:txBody>
      </p:sp>
      <p:pic>
        <p:nvPicPr>
          <p:cNvPr id="5" name="Picture 8" descr="http://im2-tub-ru.yandex.net/i?id=f6beefdc2360a069f3315829b3bd75e9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7640" y="2768019"/>
            <a:ext cx="3032760" cy="2788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vspomniv.ru/userfiles/a_20_010.jpg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" y="1981200"/>
            <a:ext cx="6294120" cy="4114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7635240" y="3916680"/>
            <a:ext cx="3596640" cy="65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 smtClean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Танк Т-34</a:t>
            </a:r>
            <a:endParaRPr lang="ru-RU" sz="3200" dirty="0"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6726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/>
              <a:t>Военная техника</a:t>
            </a:r>
          </a:p>
        </p:txBody>
      </p:sp>
      <p:pic>
        <p:nvPicPr>
          <p:cNvPr id="1026" name="Picture 2" descr="РСЗО Катюша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074" y="2057400"/>
            <a:ext cx="6316686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 descr="http://im2-tub-ru.yandex.net/i?id=f6beefdc2360a069f3315829b3bd75e9&amp;n=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7640" y="2768019"/>
            <a:ext cx="3032760" cy="2788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7330440" y="3131427"/>
            <a:ext cx="439674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Катюша</a:t>
            </a:r>
            <a:r>
              <a:rPr lang="ru-RU" sz="3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- </a:t>
            </a:r>
            <a:r>
              <a:rPr lang="ru-RU" sz="3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боевая машина </a:t>
            </a:r>
            <a:r>
              <a:rPr lang="ru-RU" sz="3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реактивной артиллерии БМ-8 (82 мм)</a:t>
            </a:r>
          </a:p>
        </p:txBody>
      </p:sp>
    </p:spTree>
    <p:extLst>
      <p:ext uri="{BB962C8B-B14F-4D97-AF65-F5344CB8AC3E}">
        <p14:creationId xmlns:p14="http://schemas.microsoft.com/office/powerpoint/2010/main" val="763106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7599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Чтение стихотворения</a:t>
            </a:r>
            <a:r>
              <a:rPr lang="ru-RU" b="1" dirty="0">
                <a:latin typeface="tahoma" panose="020B0604030504040204" pitchFamily="34" charset="0"/>
              </a:rPr>
              <a:t> </a:t>
            </a:r>
            <a:r>
              <a:rPr lang="ru-RU" b="1" dirty="0" smtClean="0">
                <a:latin typeface="tahoma" panose="020B0604030504040204" pitchFamily="34" charset="0"/>
              </a:rPr>
              <a:t/>
            </a:r>
            <a:br>
              <a:rPr lang="ru-RU" b="1" dirty="0" smtClean="0">
                <a:latin typeface="tahoma" panose="020B0604030504040204" pitchFamily="34" charset="0"/>
              </a:rPr>
            </a:br>
            <a:r>
              <a:rPr lang="ru-RU" sz="2200" dirty="0" smtClean="0">
                <a:latin typeface="tahoma" panose="020B0604030504040204" pitchFamily="34" charset="0"/>
              </a:rPr>
              <a:t>Неизвестный </a:t>
            </a:r>
            <a:r>
              <a:rPr lang="ru-RU" sz="2200" dirty="0" smtClean="0">
                <a:latin typeface="tahoma" panose="020B0604030504040204" pitchFamily="34" charset="0"/>
              </a:rPr>
              <a:t>солдат Е.Д</a:t>
            </a:r>
            <a:r>
              <a:rPr lang="ru-RU" sz="2200" dirty="0">
                <a:latin typeface="tahoma" panose="020B0604030504040204" pitchFamily="34" charset="0"/>
              </a:rPr>
              <a:t>. </a:t>
            </a:r>
            <a:r>
              <a:rPr lang="ru-RU" sz="2200" dirty="0" err="1">
                <a:latin typeface="tahoma" panose="020B0604030504040204" pitchFamily="34" charset="0"/>
              </a:rPr>
              <a:t>Кайсаров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altLang="ru-RU" dirty="0" smtClean="0">
                <a:solidFill>
                  <a:srgbClr val="333333"/>
                </a:solidFill>
                <a:latin typeface="Trebuchet MS" panose="020B0603020202020204" pitchFamily="34" charset="0"/>
              </a:rPr>
              <a:t/>
            </a:r>
            <a:br>
              <a:rPr lang="ru-RU" altLang="ru-RU" dirty="0" smtClean="0">
                <a:solidFill>
                  <a:srgbClr val="333333"/>
                </a:solidFill>
                <a:latin typeface="Trebuchet MS" panose="020B0603020202020204" pitchFamily="34" charset="0"/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55343" y="1815152"/>
            <a:ext cx="8516203" cy="4247317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endParaRPr lang="ru-RU" b="1" dirty="0" smtClean="0">
              <a:solidFill>
                <a:srgbClr val="000000"/>
              </a:solidFill>
              <a:latin typeface="tahoma" panose="020B0604030504040204" pitchFamily="34" charset="0"/>
            </a:endParaRPr>
          </a:p>
          <a:p>
            <a:r>
              <a:rPr lang="ru-RU" dirty="0" smtClean="0">
                <a:solidFill>
                  <a:srgbClr val="000000"/>
                </a:solidFill>
                <a:latin typeface="tahoma" panose="020B0604030504040204" pitchFamily="34" charset="0"/>
              </a:rPr>
              <a:t>Неизвестный </a:t>
            </a:r>
            <a:r>
              <a:rPr lang="ru-RU" dirty="0">
                <a:solidFill>
                  <a:srgbClr val="000000"/>
                </a:solidFill>
                <a:latin typeface="tahoma" panose="020B0604030504040204" pitchFamily="34" charset="0"/>
              </a:rPr>
              <a:t>солдат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tahoma" panose="020B0604030504040204" pitchFamily="34" charset="0"/>
              </a:rPr>
              <a:t>Ты погиб на войне.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tahoma" panose="020B0604030504040204" pitchFamily="34" charset="0"/>
              </a:rPr>
              <a:t>Заржавел автомат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tahoma" panose="020B0604030504040204" pitchFamily="34" charset="0"/>
              </a:rPr>
              <a:t>В твоей сильной руке.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tahoma" panose="020B0604030504040204" pitchFamily="34" charset="0"/>
              </a:rPr>
              <a:t>Ты сражался за нас,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tahoma" panose="020B0604030504040204" pitchFamily="34" charset="0"/>
              </a:rPr>
              <a:t>За своих матерей,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tahoma" panose="020B0604030504040204" pitchFamily="34" charset="0"/>
              </a:rPr>
              <a:t>Защищал, и не раз,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tahoma" panose="020B0604030504040204" pitchFamily="34" charset="0"/>
              </a:rPr>
              <a:t>Сыновей, </a:t>
            </a:r>
            <a:r>
              <a:rPr lang="ru-RU" dirty="0" smtClean="0">
                <a:solidFill>
                  <a:srgbClr val="000000"/>
                </a:solidFill>
                <a:latin typeface="tahoma" panose="020B0604030504040204" pitchFamily="34" charset="0"/>
              </a:rPr>
              <a:t>дочерей</a:t>
            </a:r>
            <a:endParaRPr lang="ru-RU" dirty="0">
              <a:solidFill>
                <a:srgbClr val="000000"/>
              </a:solidFill>
              <a:latin typeface="tahoma" panose="020B0604030504040204" pitchFamily="34" charset="0"/>
            </a:endParaRPr>
          </a:p>
          <a:p>
            <a:endParaRPr lang="ru-RU" dirty="0" smtClean="0">
              <a:solidFill>
                <a:srgbClr val="000000"/>
              </a:solidFill>
              <a:latin typeface="tahoma" panose="020B0604030504040204" pitchFamily="34" charset="0"/>
            </a:endParaRPr>
          </a:p>
          <a:p>
            <a:endParaRPr lang="ru-RU" dirty="0">
              <a:solidFill>
                <a:srgbClr val="000000"/>
              </a:solidFill>
              <a:latin typeface="tahoma" panose="020B0604030504040204" pitchFamily="34" charset="0"/>
            </a:endParaRPr>
          </a:p>
          <a:p>
            <a:endParaRPr lang="ru-RU" dirty="0">
              <a:solidFill>
                <a:srgbClr val="000000"/>
              </a:solidFill>
              <a:latin typeface="tahoma" panose="020B0604030504040204" pitchFamily="34" charset="0"/>
            </a:endParaRPr>
          </a:p>
          <a:p>
            <a:endParaRPr lang="ru-RU" dirty="0" smtClean="0">
              <a:solidFill>
                <a:srgbClr val="000000"/>
              </a:solidFill>
              <a:latin typeface="tahoma" panose="020B0604030504040204" pitchFamily="34" charset="0"/>
            </a:endParaRPr>
          </a:p>
          <a:p>
            <a:endParaRPr lang="ru-RU" dirty="0">
              <a:solidFill>
                <a:srgbClr val="000000"/>
              </a:solidFill>
              <a:latin typeface="tahoma" panose="020B0604030504040204" pitchFamily="34" charset="0"/>
            </a:endParaRPr>
          </a:p>
          <a:p>
            <a:endParaRPr lang="ru-RU" dirty="0" smtClean="0">
              <a:solidFill>
                <a:srgbClr val="000000"/>
              </a:solidFill>
              <a:latin typeface="tahoma" panose="020B0604030504040204" pitchFamily="34" charset="0"/>
            </a:endParaRPr>
          </a:p>
          <a:p>
            <a:r>
              <a:rPr lang="ru-RU" dirty="0" smtClean="0">
                <a:solidFill>
                  <a:srgbClr val="000000"/>
                </a:solidFill>
                <a:latin typeface="tahoma" panose="020B0604030504040204" pitchFamily="34" charset="0"/>
              </a:rPr>
              <a:t>Ты </a:t>
            </a:r>
            <a:r>
              <a:rPr lang="ru-RU" dirty="0">
                <a:solidFill>
                  <a:srgbClr val="000000"/>
                </a:solidFill>
                <a:latin typeface="tahoma" panose="020B0604030504040204" pitchFamily="34" charset="0"/>
              </a:rPr>
              <a:t>отдал свою жизнь,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tahoma" panose="020B0604030504040204" pitchFamily="34" charset="0"/>
              </a:rPr>
              <a:t>Чтоб был мир на Земле.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tahoma" panose="020B0604030504040204" pitchFamily="34" charset="0"/>
              </a:rPr>
              <a:t>Проявил героизм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tahoma" panose="020B0604030504040204" pitchFamily="34" charset="0"/>
              </a:rPr>
              <a:t>Ты в нашей стране.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tahoma" panose="020B0604030504040204" pitchFamily="34" charset="0"/>
              </a:rPr>
              <a:t>За храбрость твою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tahoma" panose="020B0604030504040204" pitchFamily="34" charset="0"/>
              </a:rPr>
              <a:t>Мы гордимся тобой.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tahoma" panose="020B0604030504040204" pitchFamily="34" charset="0"/>
              </a:rPr>
              <a:t>Над небом, в раю,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tahoma" panose="020B0604030504040204" pitchFamily="34" charset="0"/>
              </a:rPr>
              <a:t>Пусть хранится дух твой...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4729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06475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Слушание песен военных лет</a:t>
            </a:r>
            <a:br>
              <a:rPr lang="ru-RU" dirty="0" smtClean="0"/>
            </a:br>
            <a:r>
              <a:rPr lang="ru-RU" altLang="ru-RU" sz="1800" b="1" dirty="0" smtClean="0">
                <a:solidFill>
                  <a:srgbClr val="333333"/>
                </a:solidFill>
                <a:latin typeface="Trebuchet MS" panose="020B0603020202020204" pitchFamily="34" charset="0"/>
              </a:rPr>
              <a:t>Автор </a:t>
            </a:r>
            <a:r>
              <a:rPr lang="ru-RU" altLang="ru-RU" sz="1800" b="1" dirty="0">
                <a:solidFill>
                  <a:srgbClr val="333333"/>
                </a:solidFill>
                <a:latin typeface="Trebuchet MS" panose="020B0603020202020204" pitchFamily="34" charset="0"/>
              </a:rPr>
              <a:t>текста (слов): </a:t>
            </a:r>
            <a:r>
              <a:rPr lang="ru-RU" altLang="ru-RU" sz="1800" dirty="0">
                <a:solidFill>
                  <a:srgbClr val="333333"/>
                </a:solidFill>
                <a:latin typeface="Trebuchet MS" panose="020B0603020202020204" pitchFamily="34" charset="0"/>
              </a:rPr>
              <a:t>Харитонов В. </a:t>
            </a:r>
            <a:r>
              <a:rPr lang="ru-RU" altLang="ru-RU" sz="1800" b="1" dirty="0">
                <a:solidFill>
                  <a:srgbClr val="333333"/>
                </a:solidFill>
                <a:latin typeface="Trebuchet MS" panose="020B0603020202020204" pitchFamily="34" charset="0"/>
              </a:rPr>
              <a:t>Композитор (музыка):</a:t>
            </a:r>
            <a:r>
              <a:rPr lang="ru-RU" altLang="ru-RU" sz="1800" dirty="0" err="1">
                <a:solidFill>
                  <a:srgbClr val="333333"/>
                </a:solidFill>
                <a:latin typeface="Trebuchet MS" panose="020B0603020202020204" pitchFamily="34" charset="0"/>
              </a:rPr>
              <a:t>Тухманов</a:t>
            </a:r>
            <a:r>
              <a:rPr lang="ru-RU" altLang="ru-RU" sz="1800" dirty="0">
                <a:solidFill>
                  <a:srgbClr val="333333"/>
                </a:solidFill>
                <a:latin typeface="Trebuchet MS" panose="020B0603020202020204" pitchFamily="34" charset="0"/>
              </a:rPr>
              <a:t> Д. </a:t>
            </a:r>
            <a:r>
              <a:rPr lang="ru-RU" sz="1800" dirty="0" smtClean="0"/>
              <a:t> </a:t>
            </a: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6036" y="1501254"/>
            <a:ext cx="10657764" cy="5036706"/>
          </a:xfrm>
        </p:spPr>
        <p:txBody>
          <a:bodyPr numCol="2">
            <a:noAutofit/>
          </a:bodyPr>
          <a:lstStyle/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1600" b="1" dirty="0">
                <a:solidFill>
                  <a:srgbClr val="333333"/>
                </a:solidFill>
                <a:latin typeface="Trebuchet MS" panose="020B0603020202020204" pitchFamily="34" charset="0"/>
              </a:rPr>
              <a:t>Текст (слова) песни «День победы»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altLang="ru-RU" sz="1600" dirty="0" smtClean="0">
              <a:solidFill>
                <a:srgbClr val="333333"/>
              </a:solidFill>
              <a:latin typeface="Trebuchet MS" panose="020B0603020202020204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1600" dirty="0" smtClean="0">
                <a:solidFill>
                  <a:srgbClr val="333333"/>
                </a:solidFill>
                <a:latin typeface="Trebuchet MS" panose="020B0603020202020204" pitchFamily="34" charset="0"/>
              </a:rPr>
              <a:t>День </a:t>
            </a:r>
            <a:r>
              <a:rPr lang="ru-RU" altLang="ru-RU" sz="1600" dirty="0">
                <a:solidFill>
                  <a:srgbClr val="333333"/>
                </a:solidFill>
                <a:latin typeface="Trebuchet MS" panose="020B0603020202020204" pitchFamily="34" charset="0"/>
              </a:rPr>
              <a:t>Победы как он был от нас далек</a:t>
            </a:r>
            <a:br>
              <a:rPr lang="ru-RU" altLang="ru-RU" sz="1600" dirty="0">
                <a:solidFill>
                  <a:srgbClr val="333333"/>
                </a:solidFill>
                <a:latin typeface="Trebuchet MS" panose="020B0603020202020204" pitchFamily="34" charset="0"/>
              </a:rPr>
            </a:br>
            <a:r>
              <a:rPr lang="ru-RU" altLang="ru-RU" sz="1600" dirty="0">
                <a:solidFill>
                  <a:srgbClr val="333333"/>
                </a:solidFill>
                <a:latin typeface="Trebuchet MS" panose="020B0603020202020204" pitchFamily="34" charset="0"/>
              </a:rPr>
              <a:t>Как в костре потухшем таял уголек</a:t>
            </a:r>
            <a:br>
              <a:rPr lang="ru-RU" altLang="ru-RU" sz="1600" dirty="0">
                <a:solidFill>
                  <a:srgbClr val="333333"/>
                </a:solidFill>
                <a:latin typeface="Trebuchet MS" panose="020B0603020202020204" pitchFamily="34" charset="0"/>
              </a:rPr>
            </a:br>
            <a:r>
              <a:rPr lang="ru-RU" altLang="ru-RU" sz="1600" dirty="0">
                <a:solidFill>
                  <a:srgbClr val="333333"/>
                </a:solidFill>
                <a:latin typeface="Trebuchet MS" panose="020B0603020202020204" pitchFamily="34" charset="0"/>
              </a:rPr>
              <a:t>Были версты обгорелые в пыли</a:t>
            </a:r>
            <a:br>
              <a:rPr lang="ru-RU" altLang="ru-RU" sz="1600" dirty="0">
                <a:solidFill>
                  <a:srgbClr val="333333"/>
                </a:solidFill>
                <a:latin typeface="Trebuchet MS" panose="020B0603020202020204" pitchFamily="34" charset="0"/>
              </a:rPr>
            </a:br>
            <a:r>
              <a:rPr lang="ru-RU" altLang="ru-RU" sz="1600" dirty="0">
                <a:solidFill>
                  <a:srgbClr val="333333"/>
                </a:solidFill>
                <a:latin typeface="Trebuchet MS" panose="020B0603020202020204" pitchFamily="34" charset="0"/>
              </a:rPr>
              <a:t>Этот день мы приближали как могли</a:t>
            </a:r>
            <a:br>
              <a:rPr lang="ru-RU" altLang="ru-RU" sz="1600" dirty="0">
                <a:solidFill>
                  <a:srgbClr val="333333"/>
                </a:solidFill>
                <a:latin typeface="Trebuchet MS" panose="020B0603020202020204" pitchFamily="34" charset="0"/>
              </a:rPr>
            </a:br>
            <a:r>
              <a:rPr lang="ru-RU" altLang="ru-RU" sz="1600" dirty="0">
                <a:solidFill>
                  <a:srgbClr val="333333"/>
                </a:solidFill>
                <a:latin typeface="Trebuchet MS" panose="020B0603020202020204" pitchFamily="34" charset="0"/>
              </a:rPr>
              <a:t>Этот День Победы порохом пропах</a:t>
            </a:r>
            <a:br>
              <a:rPr lang="ru-RU" altLang="ru-RU" sz="1600" dirty="0">
                <a:solidFill>
                  <a:srgbClr val="333333"/>
                </a:solidFill>
                <a:latin typeface="Trebuchet MS" panose="020B0603020202020204" pitchFamily="34" charset="0"/>
              </a:rPr>
            </a:br>
            <a:r>
              <a:rPr lang="ru-RU" altLang="ru-RU" sz="1600" dirty="0">
                <a:solidFill>
                  <a:srgbClr val="333333"/>
                </a:solidFill>
                <a:latin typeface="Trebuchet MS" panose="020B0603020202020204" pitchFamily="34" charset="0"/>
              </a:rPr>
              <a:t>Этот праздник с сединою на висках</a:t>
            </a:r>
            <a:br>
              <a:rPr lang="ru-RU" altLang="ru-RU" sz="1600" dirty="0">
                <a:solidFill>
                  <a:srgbClr val="333333"/>
                </a:solidFill>
                <a:latin typeface="Trebuchet MS" panose="020B0603020202020204" pitchFamily="34" charset="0"/>
              </a:rPr>
            </a:br>
            <a:r>
              <a:rPr lang="ru-RU" altLang="ru-RU" sz="1600" dirty="0">
                <a:solidFill>
                  <a:srgbClr val="333333"/>
                </a:solidFill>
                <a:latin typeface="Trebuchet MS" panose="020B0603020202020204" pitchFamily="34" charset="0"/>
              </a:rPr>
              <a:t>Эта радость со слезами на глазах</a:t>
            </a:r>
            <a:br>
              <a:rPr lang="ru-RU" altLang="ru-RU" sz="1600" dirty="0">
                <a:solidFill>
                  <a:srgbClr val="333333"/>
                </a:solidFill>
                <a:latin typeface="Trebuchet MS" panose="020B0603020202020204" pitchFamily="34" charset="0"/>
              </a:rPr>
            </a:br>
            <a:r>
              <a:rPr lang="ru-RU" altLang="ru-RU" sz="1600" dirty="0">
                <a:solidFill>
                  <a:srgbClr val="333333"/>
                </a:solidFill>
                <a:latin typeface="Trebuchet MS" panose="020B0603020202020204" pitchFamily="34" charset="0"/>
              </a:rPr>
              <a:t>День Победы День Победы</a:t>
            </a:r>
            <a:br>
              <a:rPr lang="ru-RU" altLang="ru-RU" sz="1600" dirty="0">
                <a:solidFill>
                  <a:srgbClr val="333333"/>
                </a:solidFill>
                <a:latin typeface="Trebuchet MS" panose="020B0603020202020204" pitchFamily="34" charset="0"/>
              </a:rPr>
            </a:br>
            <a:r>
              <a:rPr lang="ru-RU" altLang="ru-RU" sz="1600" dirty="0">
                <a:solidFill>
                  <a:srgbClr val="333333"/>
                </a:solidFill>
                <a:latin typeface="Trebuchet MS" panose="020B0603020202020204" pitchFamily="34" charset="0"/>
              </a:rPr>
              <a:t>День Победы</a:t>
            </a:r>
            <a:br>
              <a:rPr lang="ru-RU" altLang="ru-RU" sz="1600" dirty="0">
                <a:solidFill>
                  <a:srgbClr val="333333"/>
                </a:solidFill>
                <a:latin typeface="Trebuchet MS" panose="020B0603020202020204" pitchFamily="34" charset="0"/>
              </a:rPr>
            </a:br>
            <a:endParaRPr lang="ru-RU" altLang="ru-RU" sz="1600" dirty="0">
              <a:solidFill>
                <a:srgbClr val="333333"/>
              </a:solidFill>
              <a:latin typeface="Trebuchet MS" panose="020B0603020202020204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1600" dirty="0">
                <a:solidFill>
                  <a:srgbClr val="333333"/>
                </a:solidFill>
                <a:latin typeface="Trebuchet MS" panose="020B0603020202020204" pitchFamily="34" charset="0"/>
              </a:rPr>
              <a:t>Дни и ночи у мартеновских </a:t>
            </a:r>
            <a:r>
              <a:rPr lang="ru-RU" altLang="ru-RU" sz="1600" dirty="0" smtClean="0">
                <a:solidFill>
                  <a:srgbClr val="333333"/>
                </a:solidFill>
                <a:latin typeface="Trebuchet MS" panose="020B0603020202020204" pitchFamily="34" charset="0"/>
              </a:rPr>
              <a:t>печей</a:t>
            </a:r>
            <a:br>
              <a:rPr lang="ru-RU" altLang="ru-RU" sz="1600" dirty="0" smtClean="0">
                <a:solidFill>
                  <a:srgbClr val="333333"/>
                </a:solidFill>
                <a:latin typeface="Trebuchet MS" panose="020B0603020202020204" pitchFamily="34" charset="0"/>
              </a:rPr>
            </a:br>
            <a:r>
              <a:rPr lang="ru-RU" altLang="ru-RU" sz="1600" dirty="0" smtClean="0">
                <a:solidFill>
                  <a:srgbClr val="333333"/>
                </a:solidFill>
                <a:latin typeface="Trebuchet MS" panose="020B0603020202020204" pitchFamily="34" charset="0"/>
              </a:rPr>
              <a:t>Не смыкала наша Родина очей</a:t>
            </a:r>
            <a:br>
              <a:rPr lang="ru-RU" altLang="ru-RU" sz="1600" dirty="0" smtClean="0">
                <a:solidFill>
                  <a:srgbClr val="333333"/>
                </a:solidFill>
                <a:latin typeface="Trebuchet MS" panose="020B0603020202020204" pitchFamily="34" charset="0"/>
              </a:rPr>
            </a:br>
            <a:r>
              <a:rPr lang="ru-RU" altLang="ru-RU" sz="1600" dirty="0" smtClean="0">
                <a:solidFill>
                  <a:srgbClr val="333333"/>
                </a:solidFill>
                <a:latin typeface="Trebuchet MS" panose="020B0603020202020204" pitchFamily="34" charset="0"/>
              </a:rPr>
              <a:t>Дни и ночи битву трудную вели</a:t>
            </a:r>
            <a:br>
              <a:rPr lang="ru-RU" altLang="ru-RU" sz="1600" dirty="0" smtClean="0">
                <a:solidFill>
                  <a:srgbClr val="333333"/>
                </a:solidFill>
                <a:latin typeface="Trebuchet MS" panose="020B0603020202020204" pitchFamily="34" charset="0"/>
              </a:rPr>
            </a:br>
            <a:r>
              <a:rPr lang="ru-RU" altLang="ru-RU" sz="1600" dirty="0" smtClean="0">
                <a:solidFill>
                  <a:srgbClr val="333333"/>
                </a:solidFill>
                <a:latin typeface="Trebuchet MS" panose="020B0603020202020204" pitchFamily="34" charset="0"/>
              </a:rPr>
              <a:t>Этот </a:t>
            </a:r>
            <a:r>
              <a:rPr lang="ru-RU" altLang="ru-RU" sz="1600" dirty="0">
                <a:solidFill>
                  <a:srgbClr val="333333"/>
                </a:solidFill>
                <a:latin typeface="Trebuchet MS" panose="020B0603020202020204" pitchFamily="34" charset="0"/>
              </a:rPr>
              <a:t>день мы приближали как могли</a:t>
            </a:r>
            <a:br>
              <a:rPr lang="ru-RU" altLang="ru-RU" sz="1600" dirty="0">
                <a:solidFill>
                  <a:srgbClr val="333333"/>
                </a:solidFill>
                <a:latin typeface="Trebuchet MS" panose="020B0603020202020204" pitchFamily="34" charset="0"/>
              </a:rPr>
            </a:br>
            <a:r>
              <a:rPr lang="ru-RU" altLang="ru-RU" sz="1600" dirty="0">
                <a:solidFill>
                  <a:srgbClr val="333333"/>
                </a:solidFill>
                <a:latin typeface="Trebuchet MS" panose="020B0603020202020204" pitchFamily="34" charset="0"/>
              </a:rPr>
              <a:t>Этот День Победы порохом пропах</a:t>
            </a:r>
            <a:br>
              <a:rPr lang="ru-RU" altLang="ru-RU" sz="1600" dirty="0">
                <a:solidFill>
                  <a:srgbClr val="333333"/>
                </a:solidFill>
                <a:latin typeface="Trebuchet MS" panose="020B0603020202020204" pitchFamily="34" charset="0"/>
              </a:rPr>
            </a:br>
            <a:r>
              <a:rPr lang="ru-RU" altLang="ru-RU" sz="1600" dirty="0">
                <a:solidFill>
                  <a:srgbClr val="333333"/>
                </a:solidFill>
                <a:latin typeface="Trebuchet MS" panose="020B0603020202020204" pitchFamily="34" charset="0"/>
              </a:rPr>
              <a:t>Этот праздник с сединою на висках</a:t>
            </a:r>
            <a:br>
              <a:rPr lang="ru-RU" altLang="ru-RU" sz="1600" dirty="0">
                <a:solidFill>
                  <a:srgbClr val="333333"/>
                </a:solidFill>
                <a:latin typeface="Trebuchet MS" panose="020B0603020202020204" pitchFamily="34" charset="0"/>
              </a:rPr>
            </a:br>
            <a:r>
              <a:rPr lang="ru-RU" altLang="ru-RU" sz="1600" dirty="0">
                <a:solidFill>
                  <a:srgbClr val="333333"/>
                </a:solidFill>
                <a:latin typeface="Trebuchet MS" panose="020B0603020202020204" pitchFamily="34" charset="0"/>
              </a:rPr>
              <a:t>Эта радость со слезами на глазах</a:t>
            </a:r>
            <a:br>
              <a:rPr lang="ru-RU" altLang="ru-RU" sz="1600" dirty="0">
                <a:solidFill>
                  <a:srgbClr val="333333"/>
                </a:solidFill>
                <a:latin typeface="Trebuchet MS" panose="020B0603020202020204" pitchFamily="34" charset="0"/>
              </a:rPr>
            </a:br>
            <a:r>
              <a:rPr lang="ru-RU" altLang="ru-RU" sz="1600" dirty="0">
                <a:solidFill>
                  <a:srgbClr val="333333"/>
                </a:solidFill>
                <a:latin typeface="Trebuchet MS" panose="020B0603020202020204" pitchFamily="34" charset="0"/>
              </a:rPr>
              <a:t>День Победы День Победы</a:t>
            </a:r>
            <a:br>
              <a:rPr lang="ru-RU" altLang="ru-RU" sz="1600" dirty="0">
                <a:solidFill>
                  <a:srgbClr val="333333"/>
                </a:solidFill>
                <a:latin typeface="Trebuchet MS" panose="020B0603020202020204" pitchFamily="34" charset="0"/>
              </a:rPr>
            </a:br>
            <a:r>
              <a:rPr lang="ru-RU" altLang="ru-RU" sz="1600" dirty="0">
                <a:solidFill>
                  <a:srgbClr val="333333"/>
                </a:solidFill>
                <a:latin typeface="Trebuchet MS" panose="020B0603020202020204" pitchFamily="34" charset="0"/>
              </a:rPr>
              <a:t>День Победы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1600" dirty="0">
              <a:solidFill>
                <a:srgbClr val="333333"/>
              </a:solidFill>
              <a:latin typeface="Trebuchet MS" panose="020B060302020202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1600" dirty="0">
              <a:solidFill>
                <a:srgbClr val="333333"/>
              </a:solidFill>
              <a:latin typeface="Trebuchet MS" panose="020B0603020202020204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1600" dirty="0">
                <a:solidFill>
                  <a:srgbClr val="333333"/>
                </a:solidFill>
                <a:latin typeface="Trebuchet MS" panose="020B0603020202020204" pitchFamily="34" charset="0"/>
              </a:rPr>
              <a:t>Здравствуй мама возвратились мы не все</a:t>
            </a:r>
            <a:br>
              <a:rPr lang="ru-RU" altLang="ru-RU" sz="1600" dirty="0">
                <a:solidFill>
                  <a:srgbClr val="333333"/>
                </a:solidFill>
                <a:latin typeface="Trebuchet MS" panose="020B0603020202020204" pitchFamily="34" charset="0"/>
              </a:rPr>
            </a:br>
            <a:r>
              <a:rPr lang="ru-RU" altLang="ru-RU" sz="1600" dirty="0">
                <a:solidFill>
                  <a:srgbClr val="333333"/>
                </a:solidFill>
                <a:latin typeface="Trebuchet MS" panose="020B0603020202020204" pitchFamily="34" charset="0"/>
              </a:rPr>
              <a:t>Босиком бы пробежаться по росе</a:t>
            </a:r>
            <a:br>
              <a:rPr lang="ru-RU" altLang="ru-RU" sz="1600" dirty="0">
                <a:solidFill>
                  <a:srgbClr val="333333"/>
                </a:solidFill>
                <a:latin typeface="Trebuchet MS" panose="020B0603020202020204" pitchFamily="34" charset="0"/>
              </a:rPr>
            </a:br>
            <a:r>
              <a:rPr lang="ru-RU" altLang="ru-RU" sz="1600" dirty="0">
                <a:solidFill>
                  <a:srgbClr val="333333"/>
                </a:solidFill>
                <a:latin typeface="Trebuchet MS" panose="020B0603020202020204" pitchFamily="34" charset="0"/>
              </a:rPr>
              <a:t>Пол-Европы прошагали </a:t>
            </a:r>
            <a:r>
              <a:rPr lang="ru-RU" altLang="ru-RU" sz="1600" dirty="0" smtClean="0">
                <a:solidFill>
                  <a:srgbClr val="333333"/>
                </a:solidFill>
                <a:latin typeface="Trebuchet MS" panose="020B0603020202020204" pitchFamily="34" charset="0"/>
              </a:rPr>
              <a:t>пол Земли</a:t>
            </a:r>
            <a:r>
              <a:rPr lang="ru-RU" altLang="ru-RU" sz="1600" dirty="0">
                <a:solidFill>
                  <a:srgbClr val="333333"/>
                </a:solidFill>
                <a:latin typeface="Trebuchet MS" panose="020B0603020202020204" pitchFamily="34" charset="0"/>
              </a:rPr>
              <a:t/>
            </a:r>
            <a:br>
              <a:rPr lang="ru-RU" altLang="ru-RU" sz="1600" dirty="0">
                <a:solidFill>
                  <a:srgbClr val="333333"/>
                </a:solidFill>
                <a:latin typeface="Trebuchet MS" panose="020B0603020202020204" pitchFamily="34" charset="0"/>
              </a:rPr>
            </a:br>
            <a:r>
              <a:rPr lang="ru-RU" altLang="ru-RU" sz="1600" dirty="0">
                <a:solidFill>
                  <a:srgbClr val="333333"/>
                </a:solidFill>
                <a:latin typeface="Trebuchet MS" panose="020B0603020202020204" pitchFamily="34" charset="0"/>
              </a:rPr>
              <a:t>Этот день мы приближали как могли</a:t>
            </a:r>
            <a:br>
              <a:rPr lang="ru-RU" altLang="ru-RU" sz="1600" dirty="0">
                <a:solidFill>
                  <a:srgbClr val="333333"/>
                </a:solidFill>
                <a:latin typeface="Trebuchet MS" panose="020B0603020202020204" pitchFamily="34" charset="0"/>
              </a:rPr>
            </a:br>
            <a:r>
              <a:rPr lang="ru-RU" altLang="ru-RU" sz="1600" dirty="0">
                <a:solidFill>
                  <a:srgbClr val="333333"/>
                </a:solidFill>
                <a:latin typeface="Trebuchet MS" panose="020B0603020202020204" pitchFamily="34" charset="0"/>
              </a:rPr>
              <a:t>Этот День Победы порохом пропах</a:t>
            </a:r>
            <a:br>
              <a:rPr lang="ru-RU" altLang="ru-RU" sz="1600" dirty="0">
                <a:solidFill>
                  <a:srgbClr val="333333"/>
                </a:solidFill>
                <a:latin typeface="Trebuchet MS" panose="020B0603020202020204" pitchFamily="34" charset="0"/>
              </a:rPr>
            </a:br>
            <a:r>
              <a:rPr lang="ru-RU" altLang="ru-RU" sz="1600" dirty="0">
                <a:solidFill>
                  <a:srgbClr val="333333"/>
                </a:solidFill>
                <a:latin typeface="Trebuchet MS" panose="020B0603020202020204" pitchFamily="34" charset="0"/>
              </a:rPr>
              <a:t>Этот праздник с сединою на висках</a:t>
            </a:r>
            <a:br>
              <a:rPr lang="ru-RU" altLang="ru-RU" sz="1600" dirty="0">
                <a:solidFill>
                  <a:srgbClr val="333333"/>
                </a:solidFill>
                <a:latin typeface="Trebuchet MS" panose="020B0603020202020204" pitchFamily="34" charset="0"/>
              </a:rPr>
            </a:br>
            <a:r>
              <a:rPr lang="ru-RU" altLang="ru-RU" sz="1600" dirty="0">
                <a:solidFill>
                  <a:srgbClr val="333333"/>
                </a:solidFill>
                <a:latin typeface="Trebuchet MS" panose="020B0603020202020204" pitchFamily="34" charset="0"/>
              </a:rPr>
              <a:t>Эта радость со слезами на глазах</a:t>
            </a:r>
            <a:br>
              <a:rPr lang="ru-RU" altLang="ru-RU" sz="1600" dirty="0">
                <a:solidFill>
                  <a:srgbClr val="333333"/>
                </a:solidFill>
                <a:latin typeface="Trebuchet MS" panose="020B0603020202020204" pitchFamily="34" charset="0"/>
              </a:rPr>
            </a:br>
            <a:r>
              <a:rPr lang="ru-RU" altLang="ru-RU" sz="1600" dirty="0">
                <a:solidFill>
                  <a:srgbClr val="333333"/>
                </a:solidFill>
                <a:latin typeface="Trebuchet MS" panose="020B0603020202020204" pitchFamily="34" charset="0"/>
              </a:rPr>
              <a:t>День Победы День Победы</a:t>
            </a:r>
            <a:br>
              <a:rPr lang="ru-RU" altLang="ru-RU" sz="1600" dirty="0">
                <a:solidFill>
                  <a:srgbClr val="333333"/>
                </a:solidFill>
                <a:latin typeface="Trebuchet MS" panose="020B0603020202020204" pitchFamily="34" charset="0"/>
              </a:rPr>
            </a:br>
            <a:r>
              <a:rPr lang="ru-RU" altLang="ru-RU" sz="1600" dirty="0">
                <a:solidFill>
                  <a:srgbClr val="333333"/>
                </a:solidFill>
                <a:latin typeface="Trebuchet MS" panose="020B0603020202020204" pitchFamily="34" charset="0"/>
              </a:rPr>
              <a:t>День Победы</a:t>
            </a:r>
            <a:br>
              <a:rPr lang="ru-RU" altLang="ru-RU" sz="1600" dirty="0">
                <a:solidFill>
                  <a:srgbClr val="333333"/>
                </a:solidFill>
                <a:latin typeface="Trebuchet MS" panose="020B0603020202020204" pitchFamily="34" charset="0"/>
              </a:rPr>
            </a:br>
            <a:r>
              <a:rPr lang="ru-RU" altLang="ru-RU" sz="1600" dirty="0">
                <a:solidFill>
                  <a:srgbClr val="333333"/>
                </a:solidFill>
                <a:latin typeface="Trebuchet MS" panose="020B0603020202020204" pitchFamily="34" charset="0"/>
              </a:rPr>
              <a:t>День Победы порохом пропах</a:t>
            </a:r>
            <a:br>
              <a:rPr lang="ru-RU" altLang="ru-RU" sz="1600" dirty="0">
                <a:solidFill>
                  <a:srgbClr val="333333"/>
                </a:solidFill>
                <a:latin typeface="Trebuchet MS" panose="020B0603020202020204" pitchFamily="34" charset="0"/>
              </a:rPr>
            </a:br>
            <a:r>
              <a:rPr lang="ru-RU" altLang="ru-RU" sz="1600" dirty="0">
                <a:solidFill>
                  <a:srgbClr val="333333"/>
                </a:solidFill>
                <a:latin typeface="Trebuchet MS" panose="020B0603020202020204" pitchFamily="34" charset="0"/>
              </a:rPr>
              <a:t>Этот праздник с сединою на висках</a:t>
            </a:r>
            <a:br>
              <a:rPr lang="ru-RU" altLang="ru-RU" sz="1600" dirty="0">
                <a:solidFill>
                  <a:srgbClr val="333333"/>
                </a:solidFill>
                <a:latin typeface="Trebuchet MS" panose="020B0603020202020204" pitchFamily="34" charset="0"/>
              </a:rPr>
            </a:br>
            <a:r>
              <a:rPr lang="ru-RU" altLang="ru-RU" sz="1600" dirty="0">
                <a:solidFill>
                  <a:srgbClr val="333333"/>
                </a:solidFill>
                <a:latin typeface="Trebuchet MS" panose="020B0603020202020204" pitchFamily="34" charset="0"/>
              </a:rPr>
              <a:t>Эта радость со слезами на глазах</a:t>
            </a:r>
            <a:br>
              <a:rPr lang="ru-RU" altLang="ru-RU" sz="1600" dirty="0">
                <a:solidFill>
                  <a:srgbClr val="333333"/>
                </a:solidFill>
                <a:latin typeface="Trebuchet MS" panose="020B0603020202020204" pitchFamily="34" charset="0"/>
              </a:rPr>
            </a:br>
            <a:r>
              <a:rPr lang="ru-RU" altLang="ru-RU" sz="1600" dirty="0">
                <a:solidFill>
                  <a:srgbClr val="333333"/>
                </a:solidFill>
                <a:latin typeface="Trebuchet MS" panose="020B0603020202020204" pitchFamily="34" charset="0"/>
              </a:rPr>
              <a:t>День Победы День Победы</a:t>
            </a:r>
            <a:br>
              <a:rPr lang="ru-RU" altLang="ru-RU" sz="1600" dirty="0">
                <a:solidFill>
                  <a:srgbClr val="333333"/>
                </a:solidFill>
                <a:latin typeface="Trebuchet MS" panose="020B0603020202020204" pitchFamily="34" charset="0"/>
              </a:rPr>
            </a:br>
            <a:r>
              <a:rPr lang="ru-RU" altLang="ru-RU" sz="1600" dirty="0">
                <a:solidFill>
                  <a:srgbClr val="333333"/>
                </a:solidFill>
                <a:latin typeface="Trebuchet MS" panose="020B0603020202020204" pitchFamily="34" charset="0"/>
              </a:rPr>
              <a:t>День Победы День Победы</a:t>
            </a:r>
            <a:endParaRPr lang="ru-RU" altLang="ru-RU" sz="1600" dirty="0">
              <a:latin typeface="Arial" panose="020B0604020202020204" pitchFamily="34" charset="0"/>
            </a:endParaRP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705404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51560" y="563880"/>
            <a:ext cx="10347960" cy="1823720"/>
          </a:xfrm>
        </p:spPr>
        <p:txBody>
          <a:bodyPr>
            <a:normAutofit fontScale="90000"/>
          </a:bodyPr>
          <a:lstStyle/>
          <a:p>
            <a:r>
              <a:rPr lang="ru-RU" dirty="0"/>
              <a:t>Экспресс-вопрос, экспресс-ответ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280" y="1813560"/>
            <a:ext cx="11231880" cy="4648200"/>
          </a:xfrm>
        </p:spPr>
        <p:txBody>
          <a:bodyPr/>
          <a:lstStyle/>
          <a:p>
            <a:pPr marL="457200" indent="-457200" algn="l">
              <a:buAutoNum type="arabicPeriod"/>
            </a:pPr>
            <a:r>
              <a:rPr lang="ru-RU" dirty="0" smtClean="0"/>
              <a:t>О какой войне мы с вами сегодня беседовали? (ответы)</a:t>
            </a:r>
          </a:p>
          <a:p>
            <a:pPr marL="457200" indent="-457200" algn="l">
              <a:buAutoNum type="arabicPeriod"/>
            </a:pPr>
            <a:r>
              <a:rPr lang="ru-RU" dirty="0" smtClean="0"/>
              <a:t>Запомнили ли вы героев? (ответы)</a:t>
            </a:r>
          </a:p>
          <a:p>
            <a:pPr marL="457200" indent="-457200" algn="l">
              <a:buAutoNum type="arabicPeriod"/>
            </a:pPr>
            <a:r>
              <a:rPr lang="ru-RU" dirty="0" smtClean="0"/>
              <a:t>Какая использовалась военная техника? (ответы)</a:t>
            </a:r>
          </a:p>
          <a:p>
            <a:pPr marL="457200" indent="-457200" algn="l">
              <a:buAutoNum type="arabicPeriod"/>
            </a:pPr>
            <a:r>
              <a:rPr lang="ru-RU" dirty="0" smtClean="0"/>
              <a:t>Какие были герои на войне? (ответы)</a:t>
            </a:r>
          </a:p>
          <a:p>
            <a:pPr marL="457200" indent="-457200" algn="l">
              <a:buAutoNum type="arabicPeriod"/>
            </a:pPr>
            <a:r>
              <a:rPr lang="ru-RU" dirty="0" smtClean="0"/>
              <a:t>Какие произведения мы с вами прослушали? (ответы)</a:t>
            </a:r>
          </a:p>
          <a:p>
            <a:pPr marL="457200" indent="-457200" algn="l">
              <a:buAutoNum type="arabicPeriod"/>
            </a:pPr>
            <a:r>
              <a:rPr lang="ru-RU" dirty="0" smtClean="0"/>
              <a:t>Какие стихотворения вам запомнились? (ответы)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6408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3634"/>
          </a:xfrm>
        </p:spPr>
        <p:txBody>
          <a:bodyPr/>
          <a:lstStyle/>
          <a:p>
            <a:pPr algn="ctr"/>
            <a:r>
              <a:rPr lang="ru-RU" dirty="0" smtClean="0"/>
              <a:t>Беседа</a:t>
            </a:r>
            <a:endParaRPr lang="ru-RU" dirty="0"/>
          </a:p>
        </p:txBody>
      </p:sp>
      <p:pic>
        <p:nvPicPr>
          <p:cNvPr id="4" name="Объект 3" descr="F:\DSCN1117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638000" y="2055321"/>
            <a:ext cx="5029199" cy="3936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F:\DSCN1118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98920" y="2560321"/>
            <a:ext cx="4937760" cy="3703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42075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807720"/>
            <a:ext cx="10515600" cy="5369243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Россия – государство с многовековой </a:t>
            </a:r>
            <a:r>
              <a:rPr lang="ru-RU" dirty="0" smtClean="0"/>
              <a:t>и многонациональной историей. </a:t>
            </a:r>
            <a:r>
              <a:rPr lang="ru-RU" dirty="0"/>
              <a:t>Красота русской природы и ее богатство всегда требовали защиты и </a:t>
            </a:r>
            <a:r>
              <a:rPr lang="ru-RU" dirty="0" smtClean="0"/>
              <a:t>подвига людей схожих по духу и связанных узами кровного братства. </a:t>
            </a:r>
            <a:r>
              <a:rPr lang="ru-RU" dirty="0"/>
              <a:t>Образ Родины закладывается в человеке с самого детства и  сохраняется на всю жизнь. </a:t>
            </a:r>
            <a:r>
              <a:rPr lang="ru-RU" dirty="0" smtClean="0"/>
              <a:t>Мы, педагоги, </a:t>
            </a:r>
            <a:r>
              <a:rPr lang="ru-RU" dirty="0"/>
              <a:t>должны помочь детям увидеть нашу Отчизну и почувствовать себя частью </a:t>
            </a:r>
            <a:r>
              <a:rPr lang="ru-RU" dirty="0" smtClean="0"/>
              <a:t>России</a:t>
            </a:r>
            <a:r>
              <a:rPr lang="ru-RU" dirty="0"/>
              <a:t>, «прикоснуться» к истории Кубани, ее героям, </a:t>
            </a:r>
            <a:r>
              <a:rPr lang="ru-RU" dirty="0" smtClean="0"/>
              <a:t>живущим, подчас, среди нас на примере героизма воинов-освободителей ВОВ.</a:t>
            </a:r>
          </a:p>
          <a:p>
            <a:r>
              <a:rPr lang="ru-RU" dirty="0"/>
              <a:t>Чувство Родины начинается у ребенка с отношения к семье, к самым близким людям — к матери, отцу, бабушке, </a:t>
            </a:r>
            <a:r>
              <a:rPr lang="ru-RU" dirty="0" smtClean="0"/>
              <a:t>дедушке. </a:t>
            </a:r>
            <a:r>
              <a:rPr lang="ru-RU" dirty="0"/>
              <a:t>Это корни, связывающие его с родным домом и ближайшим </a:t>
            </a:r>
            <a:r>
              <a:rPr lang="ru-RU" dirty="0" smtClean="0"/>
              <a:t>окружением, не всегда внешне похожим на нас. </a:t>
            </a:r>
            <a:r>
              <a:rPr lang="ru-RU" dirty="0"/>
              <a:t>Чувство Родины начинается с восхищения тем, что видит перед собой малыш, чему он изумляется и что вызывает отклик в его душе. И хотя многие впечатления еще не осознаны ими глубоко, но пропущенные через детское восприятие, они играют огромную роль в становлении личности </a:t>
            </a:r>
            <a:r>
              <a:rPr lang="ru-RU" dirty="0" smtClean="0"/>
              <a:t>патриота, воспитанного в духе единства и неделимости многонациональной России.</a:t>
            </a:r>
            <a:endParaRPr lang="ru-RU" dirty="0"/>
          </a:p>
          <a:p>
            <a:r>
              <a:rPr lang="ru-RU" dirty="0"/>
              <a:t>Лауреат I всероссийского конкурса «Растим патриотов России» известный педагог В. Н. Вишневская отмечает: «Весьма важно, чтобы патриотические чувства, душевные отклики на жизнь углублялись, обогащались поэзией, музыкой, живописью, обогащая ум и сердце, сохраняясь надолго, возможно на всю жизнь</a:t>
            </a:r>
            <a:r>
              <a:rPr lang="ru-RU" dirty="0" smtClean="0"/>
              <a:t>».</a:t>
            </a:r>
          </a:p>
          <a:p>
            <a:endParaRPr lang="ru-RU" dirty="0"/>
          </a:p>
          <a:p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49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518160"/>
            <a:ext cx="10515600" cy="56588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Актуальность:</a:t>
            </a:r>
            <a:endParaRPr lang="ru-RU" dirty="0"/>
          </a:p>
          <a:p>
            <a:r>
              <a:rPr lang="ru-RU" dirty="0"/>
              <a:t>Дети в дошкольном возрасте плохо ориентируются  в истории нашей страны, у детей не сформированы такие понятия, как: ветеран, малая родина, оборона, захватчики, фашисты, фашистская Германия.  </a:t>
            </a:r>
          </a:p>
          <a:p>
            <a:pPr marL="0" indent="0">
              <a:buNone/>
            </a:pPr>
            <a:r>
              <a:rPr lang="ru-RU" dirty="0"/>
              <a:t>Цели: </a:t>
            </a:r>
          </a:p>
          <a:p>
            <a:pPr lvl="0"/>
            <a:r>
              <a:rPr lang="ru-RU" dirty="0"/>
              <a:t>Формирование представлений о том, </a:t>
            </a:r>
            <a:r>
              <a:rPr lang="ru-RU" dirty="0" smtClean="0"/>
              <a:t>как защищали </a:t>
            </a:r>
            <a:r>
              <a:rPr lang="ru-RU" dirty="0"/>
              <a:t>нашу Родину в годы Великой Отечественной  войны и как об этом помнят ныне живущие люди. </a:t>
            </a:r>
          </a:p>
          <a:p>
            <a:pPr lvl="0"/>
            <a:r>
              <a:rPr lang="ru-RU" dirty="0"/>
              <a:t>Поддержание культуры почитания павших за </a:t>
            </a:r>
            <a:r>
              <a:rPr lang="ru-RU" dirty="0" smtClean="0"/>
              <a:t>Отечество.</a:t>
            </a:r>
            <a:endParaRPr lang="ru-RU" dirty="0"/>
          </a:p>
          <a:p>
            <a:pPr lvl="0"/>
            <a:r>
              <a:rPr lang="ru-RU" dirty="0"/>
              <a:t>Выражение благодарности советским воинам-победителям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875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563880"/>
            <a:ext cx="10515600" cy="56130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Задачи:</a:t>
            </a:r>
          </a:p>
          <a:p>
            <a:r>
              <a:rPr lang="ru-RU" dirty="0"/>
              <a:t>1. Формировать и обобщать знания детей об истории Великой Отечественной войны. </a:t>
            </a:r>
          </a:p>
          <a:p>
            <a:r>
              <a:rPr lang="ru-RU" dirty="0"/>
              <a:t>2. Формировать и обобщать знания о героях войны и о </a:t>
            </a:r>
            <a:r>
              <a:rPr lang="ru-RU" dirty="0" smtClean="0"/>
              <a:t>подвигах героев. </a:t>
            </a:r>
            <a:endParaRPr lang="ru-RU" dirty="0"/>
          </a:p>
          <a:p>
            <a:r>
              <a:rPr lang="ru-RU" dirty="0"/>
              <a:t>3. Способствовать формированию чувства гордости за свой народ, его боевые заслуги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5</a:t>
            </a:r>
            <a:r>
              <a:rPr lang="ru-RU" dirty="0" smtClean="0"/>
              <a:t>. </a:t>
            </a:r>
            <a:r>
              <a:rPr lang="ru-RU" dirty="0"/>
              <a:t>Воспитывать уважение к защитникам Отечества, памяти павших бойцов, ветеранам ВОВ</a:t>
            </a:r>
            <a:r>
              <a:rPr lang="ru-RU" dirty="0" smtClean="0"/>
              <a:t>.</a:t>
            </a:r>
          </a:p>
          <a:p>
            <a:r>
              <a:rPr lang="ru-RU" dirty="0"/>
              <a:t> </a:t>
            </a:r>
            <a:r>
              <a:rPr lang="ru-RU" dirty="0" smtClean="0"/>
              <a:t>Развитие </a:t>
            </a:r>
            <a:r>
              <a:rPr lang="ru-RU" dirty="0"/>
              <a:t>связной </a:t>
            </a:r>
            <a:r>
              <a:rPr lang="ru-RU" dirty="0" smtClean="0"/>
              <a:t>речи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2146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                                                                  </a:t>
            </a:r>
            <a:r>
              <a:rPr lang="ru-RU" sz="5300" dirty="0" smtClean="0"/>
              <a:t>Рассказ педагога об интернациональных героях ВОВ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5026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Иван Тимофеевич Любушкин (1918-1942) </a:t>
            </a:r>
          </a:p>
        </p:txBody>
      </p:sp>
      <p:pic>
        <p:nvPicPr>
          <p:cNvPr id="1026" name="Picture 2" descr="Герои Великой Отечественной войны (27 фото)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840865"/>
            <a:ext cx="3089707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114800" y="1840865"/>
            <a:ext cx="774192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" dirty="0">
                <a:latin typeface="Verdana" panose="020B0604030504040204" pitchFamily="34" charset="0"/>
              </a:rPr>
              <a:t>Родился 20 июля 1918 года в деревне Садовая Борисоглебского уезда Тамбовской губернии (ныне Мучкапского района Тамбовской области) в крестьянской семье. Окончил неполную среднюю школу. Отец — Тимофей Фёдорович.</a:t>
            </a:r>
            <a:endParaRPr lang="ru-RU" sz="1500" b="0" i="0" dirty="0" smtClean="0">
              <a:effectLst/>
              <a:latin typeface="Verdana" panose="020B0604030504040204" pitchFamily="34" charset="0"/>
            </a:endParaRPr>
          </a:p>
          <a:p>
            <a:endParaRPr lang="ru-RU" sz="1500" b="0" i="0" dirty="0" smtClean="0">
              <a:effectLst/>
              <a:latin typeface="Verdana" panose="020B0604030504040204" pitchFamily="34" charset="0"/>
            </a:endParaRPr>
          </a:p>
          <a:p>
            <a:r>
              <a:rPr lang="ru-RU" sz="1500" dirty="0" smtClean="0">
                <a:latin typeface="Verdana" panose="020B0604030504040204" pitchFamily="34" charset="0"/>
              </a:rPr>
              <a:t>«</a:t>
            </a:r>
            <a:r>
              <a:rPr lang="ru-RU" sz="1500" b="0" i="0" dirty="0" smtClean="0">
                <a:effectLst/>
                <a:latin typeface="Verdana" panose="020B0604030504040204" pitchFamily="34" charset="0"/>
              </a:rPr>
              <a:t>Осенью 1941 года в районе города Орла шли ожесточенные бои. Советские танкисты отбивали яростные атаки фашистов. В начале боя танк старшего сержанта Любушкина был поврежден вражеским снарядом и не мог двигаться. Экипаж принял неравный бой с наседавшими со всех сторон фашистскими танками. Пять вражеских машин уничтожили мужественные танкисты! Во время боя в машину Любушкина попал еще один снаряд, экипаж был ранен. </a:t>
            </a:r>
            <a:r>
              <a:rPr lang="ru-RU" sz="1500" dirty="0" smtClean="0"/>
              <a:t/>
            </a:r>
            <a:br>
              <a:rPr lang="ru-RU" sz="1500" dirty="0" smtClean="0"/>
            </a:br>
            <a:r>
              <a:rPr lang="ru-RU" sz="1500" b="0" i="0" dirty="0" smtClean="0">
                <a:effectLst/>
                <a:latin typeface="Verdana" panose="020B0604030504040204" pitchFamily="34" charset="0"/>
              </a:rPr>
              <a:t>Командир танка продолжал вести огонь по наседавшим фашистам, приказал водителю устранить повреждения. Вскоре танк Любушкина получил возможность двигаться и присоединился к своей колонне. </a:t>
            </a:r>
            <a:r>
              <a:rPr lang="ru-RU" sz="1500" dirty="0" smtClean="0"/>
              <a:t/>
            </a:r>
            <a:br>
              <a:rPr lang="ru-RU" sz="1500" dirty="0" smtClean="0"/>
            </a:br>
            <a:r>
              <a:rPr lang="ru-RU" sz="1500" b="0" i="0" dirty="0" smtClean="0">
                <a:effectLst/>
                <a:latin typeface="Verdana" panose="020B0604030504040204" pitchFamily="34" charset="0"/>
              </a:rPr>
              <a:t>За мужество и отвагу И. Т. </a:t>
            </a:r>
            <a:r>
              <a:rPr lang="ru-RU" sz="1500" b="0" i="0" dirty="0" err="1" smtClean="0">
                <a:effectLst/>
                <a:latin typeface="Verdana" panose="020B0604030504040204" pitchFamily="34" charset="0"/>
              </a:rPr>
              <a:t>Любошкину</a:t>
            </a:r>
            <a:r>
              <a:rPr lang="ru-RU" sz="1500" b="0" i="0" dirty="0" smtClean="0">
                <a:effectLst/>
                <a:latin typeface="Verdana" panose="020B0604030504040204" pitchFamily="34" charset="0"/>
              </a:rPr>
              <a:t> 10 октября 1941 года присвоили звание Героя Советского Союза. </a:t>
            </a:r>
            <a:r>
              <a:rPr lang="ru-RU" sz="1500" dirty="0" smtClean="0"/>
              <a:t/>
            </a:r>
            <a:br>
              <a:rPr lang="ru-RU" sz="1500" dirty="0" smtClean="0"/>
            </a:br>
            <a:r>
              <a:rPr lang="ru-RU" sz="1500" b="0" i="0" dirty="0" smtClean="0">
                <a:effectLst/>
                <a:latin typeface="Verdana" panose="020B0604030504040204" pitchFamily="34" charset="0"/>
              </a:rPr>
              <a:t>В одном из боев в июне 1942 года Любушкин пал смертью храбрых»</a:t>
            </a:r>
            <a:endParaRPr lang="ru-RU" sz="1500" dirty="0"/>
          </a:p>
        </p:txBody>
      </p:sp>
    </p:spTree>
    <p:extLst>
      <p:ext uri="{BB962C8B-B14F-4D97-AF65-F5344CB8AC3E}">
        <p14:creationId xmlns:p14="http://schemas.microsoft.com/office/powerpoint/2010/main" val="4124132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58875"/>
          </a:xfrm>
        </p:spPr>
        <p:txBody>
          <a:bodyPr/>
          <a:lstStyle/>
          <a:p>
            <a:r>
              <a:rPr lang="ru-RU" dirty="0"/>
              <a:t>Нельсон Георгиевич Степанян (1913-1944)</a:t>
            </a:r>
          </a:p>
        </p:txBody>
      </p:sp>
      <p:pic>
        <p:nvPicPr>
          <p:cNvPr id="2050" name="Picture 2" descr="Герои Великой Отечественной войны (27 фото)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825625"/>
            <a:ext cx="3093368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145280" y="1825625"/>
            <a:ext cx="7665720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0" i="0" dirty="0" smtClean="0">
                <a:effectLst/>
                <a:latin typeface="Verdana" panose="020B0604030504040204" pitchFamily="34" charset="0"/>
              </a:rPr>
              <a:t>Родился 28 марта 1913 года в городе Шуши, </a:t>
            </a:r>
            <a:r>
              <a:rPr lang="ru-RU" sz="1400" b="0" i="0" dirty="0" err="1" smtClean="0">
                <a:effectLst/>
                <a:latin typeface="Verdana" panose="020B0604030504040204" pitchFamily="34" charset="0"/>
              </a:rPr>
              <a:t>Елизаветпольской</a:t>
            </a:r>
            <a:r>
              <a:rPr lang="ru-RU" sz="1400" b="0" i="0" dirty="0" smtClean="0">
                <a:effectLst/>
                <a:latin typeface="Verdana" panose="020B0604030504040204" pitchFamily="34" charset="0"/>
              </a:rPr>
              <a:t> губернии. Вместе с родителями переехал в </a:t>
            </a:r>
            <a:r>
              <a:rPr lang="ru-RU" sz="1400" b="0" i="0" dirty="0" err="1" smtClean="0">
                <a:effectLst/>
                <a:latin typeface="Verdana" panose="020B0604030504040204" pitchFamily="34" charset="0"/>
              </a:rPr>
              <a:t>Эривань</a:t>
            </a:r>
            <a:r>
              <a:rPr lang="ru-RU" sz="1400" b="0" i="0" dirty="0" smtClean="0">
                <a:effectLst/>
                <a:latin typeface="Verdana" panose="020B0604030504040204" pitchFamily="34" charset="0"/>
              </a:rPr>
              <a:t>, где учился в школе имени Горького (ныне школа имени </a:t>
            </a:r>
            <a:r>
              <a:rPr lang="ru-RU" sz="1400" b="0" i="0" dirty="0" err="1" smtClean="0">
                <a:effectLst/>
                <a:latin typeface="Verdana" panose="020B0604030504040204" pitchFamily="34" charset="0"/>
              </a:rPr>
              <a:t>Шанта</a:t>
            </a:r>
            <a:r>
              <a:rPr lang="ru-RU" sz="1400" b="0" i="0" dirty="0" smtClean="0">
                <a:effectLst/>
                <a:latin typeface="Verdana" panose="020B0604030504040204" pitchFamily="34" charset="0"/>
              </a:rPr>
              <a:t>). Будучи учеником пятого класса, Нельсон увлекся авиацией и </a:t>
            </a:r>
            <a:r>
              <a:rPr lang="ru-RU" sz="1400" b="0" i="0" dirty="0" err="1" smtClean="0">
                <a:effectLst/>
                <a:latin typeface="Verdana" panose="020B0604030504040204" pitchFamily="34" charset="0"/>
              </a:rPr>
              <a:t>авиамоделированием</a:t>
            </a:r>
            <a:r>
              <a:rPr lang="ru-RU" sz="1400" b="0" i="0" dirty="0" smtClean="0">
                <a:effectLst/>
                <a:latin typeface="Verdana" panose="020B0604030504040204" pitchFamily="34" charset="0"/>
              </a:rPr>
              <a:t>. На его счету победы на соревнованиях по </a:t>
            </a:r>
            <a:r>
              <a:rPr lang="ru-RU" sz="1400" b="0" i="0" dirty="0" err="1" smtClean="0">
                <a:effectLst/>
                <a:latin typeface="Verdana" panose="020B0604030504040204" pitchFamily="34" charset="0"/>
              </a:rPr>
              <a:t>авиамоделированию</a:t>
            </a:r>
            <a:r>
              <a:rPr lang="ru-RU" sz="1400" b="0" i="0" dirty="0" smtClean="0">
                <a:effectLst/>
                <a:latin typeface="Verdana" panose="020B0604030504040204" pitchFamily="34" charset="0"/>
              </a:rPr>
              <a:t> в Москве, Киеве, Тбилиси и Баку.</a:t>
            </a:r>
          </a:p>
          <a:p>
            <a:endParaRPr lang="ru-RU" sz="1400" dirty="0" smtClean="0">
              <a:latin typeface="Verdana" panose="020B0604030504040204" pitchFamily="34" charset="0"/>
            </a:endParaRPr>
          </a:p>
          <a:p>
            <a:r>
              <a:rPr lang="ru-RU" sz="1400" dirty="0" smtClean="0">
                <a:latin typeface="Verdana" panose="020B0604030504040204" pitchFamily="34" charset="0"/>
              </a:rPr>
              <a:t>«В </a:t>
            </a:r>
            <a:r>
              <a:rPr lang="ru-RU" sz="1400" dirty="0">
                <a:latin typeface="Verdana" panose="020B0604030504040204" pitchFamily="34" charset="0"/>
              </a:rPr>
              <a:t>годы Великой Отечественной войны командир полка штурмовой Степанян совершил 293 успешных боевых вылетов на штурмовку и бомбардировку кораблей противника. </a:t>
            </a:r>
            <a:r>
              <a:rPr lang="ru-RU" sz="1400" dirty="0" smtClean="0">
                <a:latin typeface="Verdana" panose="020B0604030504040204" pitchFamily="34" charset="0"/>
              </a:rPr>
              <a:t/>
            </a:r>
            <a:br>
              <a:rPr lang="ru-RU" sz="1400" dirty="0" smtClean="0">
                <a:latin typeface="Verdana" panose="020B0604030504040204" pitchFamily="34" charset="0"/>
              </a:rPr>
            </a:br>
            <a:r>
              <a:rPr lang="ru-RU" sz="1400" dirty="0">
                <a:latin typeface="Verdana" panose="020B0604030504040204" pitchFamily="34" charset="0"/>
              </a:rPr>
              <a:t>Степанян прославился высоким мастерством, внезапностью и дерзостью ударов по врагу. Однажды полковник Степанян повел группу самолетов на бомбардировку вражеского аэродрома. Штурмовики сбросили бомбы и стали уходить. Но Степанян увидел, что несколько фашистских самолетов остались неповрежденными. Тогда он направил свой самолет назад, а подходя к вражескому аэродрому, выпустил шасси. Зенитная артиллерия врага прекратила огонь, думая, что советский самолет добровольно садится на их аэродром. В этот момент Степанян дал газ, убрал шасси и сбросил бомбы. Все три самолета, уцелевшие при первом налете, запылали факелами. А самолет Степаняна благополучно приземлился на своем аэродроме. </a:t>
            </a:r>
            <a:r>
              <a:rPr lang="ru-RU" sz="1400" dirty="0" smtClean="0">
                <a:latin typeface="Verdana" panose="020B0604030504040204" pitchFamily="34" charset="0"/>
              </a:rPr>
              <a:t/>
            </a:r>
            <a:br>
              <a:rPr lang="ru-RU" sz="1400" dirty="0" smtClean="0">
                <a:latin typeface="Verdana" panose="020B0604030504040204" pitchFamily="34" charset="0"/>
              </a:rPr>
            </a:br>
            <a:r>
              <a:rPr lang="ru-RU" sz="1400" dirty="0">
                <a:latin typeface="Verdana" panose="020B0604030504040204" pitchFamily="34" charset="0"/>
              </a:rPr>
              <a:t>23 октября 1942 года за отличное выполнение заданий командования славному сыну армянского народа было присвоено знание Героя Советского Союза. Второй медалью "Золотая Звезда" он был награжден посмертно 6 марта 1945 </a:t>
            </a:r>
            <a:r>
              <a:rPr lang="ru-RU" sz="1400" dirty="0" smtClean="0">
                <a:latin typeface="Verdana" panose="020B0604030504040204" pitchFamily="34" charset="0"/>
              </a:rPr>
              <a:t>года».</a:t>
            </a:r>
            <a:endParaRPr lang="ru-RU" sz="1400" dirty="0"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4299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Руфина Сергеевна </a:t>
            </a:r>
            <a:r>
              <a:rPr lang="ru-RU" dirty="0" err="1"/>
              <a:t>Гашева</a:t>
            </a:r>
            <a:r>
              <a:rPr lang="ru-RU" dirty="0"/>
              <a:t> (Род. 1921)</a:t>
            </a:r>
          </a:p>
        </p:txBody>
      </p:sp>
      <p:pic>
        <p:nvPicPr>
          <p:cNvPr id="3074" name="Picture 2" descr="Герои Великой Отечественной войны (27 фото)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886585"/>
            <a:ext cx="3093368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31568" y="1886585"/>
            <a:ext cx="794004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Руфина </a:t>
            </a:r>
            <a:r>
              <a:rPr lang="ru-RU" sz="1400" b="0" i="0" dirty="0" err="1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Гашева</a:t>
            </a:r>
            <a:r>
              <a:rPr lang="ru-RU" sz="1400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родилась 14 октября 1921 года в селе </a:t>
            </a:r>
            <a:r>
              <a:rPr lang="ru-RU" sz="1400" b="0" dirty="0" smtClean="0">
                <a:effectLst/>
                <a:latin typeface="Verdana" panose="020B0604030504040204" pitchFamily="34" charset="0"/>
              </a:rPr>
              <a:t>Верхнечусовские Городки</a:t>
            </a:r>
            <a:r>
              <a:rPr lang="ru-RU" sz="1400" b="0" i="0" dirty="0" smtClean="0">
                <a:effectLst/>
                <a:latin typeface="Verdana" panose="020B0604030504040204" pitchFamily="34" charset="0"/>
              </a:rPr>
              <a:t>, </a:t>
            </a:r>
            <a:r>
              <a:rPr lang="ru-RU" sz="1400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ныне посёлок городского типа Чусовского района Пермской области, в семье учителя.</a:t>
            </a:r>
            <a:r>
              <a:rPr lang="ru-RU" sz="1400" dirty="0">
                <a:latin typeface="Verdana" panose="020B0604030504040204" pitchFamily="34" charset="0"/>
              </a:rPr>
              <a:t> В 1930 году Руфина </a:t>
            </a:r>
            <a:r>
              <a:rPr lang="ru-RU" sz="1400" dirty="0" err="1" smtClean="0">
                <a:latin typeface="Verdana" panose="020B0604030504040204" pitchFamily="34" charset="0"/>
              </a:rPr>
              <a:t>Гашева</a:t>
            </a:r>
            <a:r>
              <a:rPr lang="ru-RU" sz="1400" dirty="0" smtClean="0">
                <a:latin typeface="Verdana" panose="020B0604030504040204" pitchFamily="34" charset="0"/>
              </a:rPr>
              <a:t> поехала </a:t>
            </a:r>
            <a:r>
              <a:rPr lang="ru-RU" sz="1400" dirty="0">
                <a:latin typeface="Verdana" panose="020B0604030504040204" pitchFamily="34" charset="0"/>
              </a:rPr>
              <a:t>в Москву, где окончила пятилетку. Там же </a:t>
            </a:r>
            <a:r>
              <a:rPr lang="ru-RU" sz="1400" dirty="0" err="1">
                <a:latin typeface="Verdana" panose="020B0604030504040204" pitchFamily="34" charset="0"/>
              </a:rPr>
              <a:t>Гашева</a:t>
            </a:r>
            <a:r>
              <a:rPr lang="ru-RU" sz="1400" dirty="0">
                <a:latin typeface="Verdana" panose="020B0604030504040204" pitchFamily="34" charset="0"/>
              </a:rPr>
              <a:t> училась в школе снайперов и вступила в комсомол</a:t>
            </a:r>
            <a:r>
              <a:rPr lang="ru-RU" sz="1400" dirty="0" smtClean="0">
                <a:latin typeface="Verdana" panose="020B0604030504040204" pitchFamily="34" charset="0"/>
              </a:rPr>
              <a:t>.</a:t>
            </a:r>
          </a:p>
          <a:p>
            <a:endParaRPr lang="ru-RU" sz="1400" dirty="0" smtClean="0">
              <a:latin typeface="Verdana" panose="020B0604030504040204" pitchFamily="34" charset="0"/>
            </a:endParaRPr>
          </a:p>
          <a:p>
            <a:r>
              <a:rPr lang="ru-RU" sz="1400" dirty="0" smtClean="0">
                <a:latin typeface="Verdana" panose="020B0604030504040204" pitchFamily="34" charset="0"/>
              </a:rPr>
              <a:t>«Обычную </a:t>
            </a:r>
            <a:r>
              <a:rPr lang="ru-RU" sz="1400" dirty="0">
                <a:latin typeface="Verdana" panose="020B0604030504040204" pitchFamily="34" charset="0"/>
              </a:rPr>
              <a:t>биографию круто изменила война. 848 боевых вылетов записано в летней книжке </a:t>
            </a:r>
            <a:r>
              <a:rPr lang="ru-RU" sz="1400" dirty="0" err="1">
                <a:latin typeface="Verdana" panose="020B0604030504040204" pitchFamily="34" charset="0"/>
              </a:rPr>
              <a:t>Руфины</a:t>
            </a:r>
            <a:r>
              <a:rPr lang="ru-RU" sz="1400" dirty="0">
                <a:latin typeface="Verdana" panose="020B0604030504040204" pitchFamily="34" charset="0"/>
              </a:rPr>
              <a:t> </a:t>
            </a:r>
            <a:r>
              <a:rPr lang="ru-RU" sz="1400" dirty="0" err="1">
                <a:latin typeface="Verdana" panose="020B0604030504040204" pitchFamily="34" charset="0"/>
              </a:rPr>
              <a:t>Гашевой</a:t>
            </a:r>
            <a:r>
              <a:rPr lang="ru-RU" sz="1400" dirty="0">
                <a:latin typeface="Verdana" panose="020B0604030504040204" pitchFamily="34" charset="0"/>
              </a:rPr>
              <a:t>, штурмана эскадрильи 46-го гвардейского Таманского полка легких бомбардировщиков. Не раз приходилось ей попадать в сложнейшие ситуации. В одном из боев на Кубани самолет </a:t>
            </a:r>
            <a:r>
              <a:rPr lang="ru-RU" sz="1400" dirty="0" err="1">
                <a:latin typeface="Verdana" panose="020B0604030504040204" pitchFamily="34" charset="0"/>
              </a:rPr>
              <a:t>Гешевой</a:t>
            </a:r>
            <a:r>
              <a:rPr lang="ru-RU" sz="1400" dirty="0">
                <a:latin typeface="Verdana" panose="020B0604030504040204" pitchFamily="34" charset="0"/>
              </a:rPr>
              <a:t> был подбит фашистским истребителем и упал за линией фронта. В течение нескольких дней девушка пробивалась по вражескому тылу в свой полк, где ее уже считали погибшей. Под Варшавой, выбросившись с парашютом из горящего самолета, она приземлилась на минное поле. </a:t>
            </a:r>
            <a:r>
              <a:rPr lang="ru-RU" sz="1400" dirty="0" smtClean="0">
                <a:latin typeface="Verdana" panose="020B0604030504040204" pitchFamily="34" charset="0"/>
              </a:rPr>
              <a:t/>
            </a:r>
            <a:br>
              <a:rPr lang="ru-RU" sz="1400" dirty="0" smtClean="0">
                <a:latin typeface="Verdana" panose="020B0604030504040204" pitchFamily="34" charset="0"/>
              </a:rPr>
            </a:br>
            <a:r>
              <a:rPr lang="ru-RU" sz="1400" dirty="0">
                <a:latin typeface="Verdana" panose="020B0604030504040204" pitchFamily="34" charset="0"/>
              </a:rPr>
              <a:t>В 1956 году Руфина Сергеевна </a:t>
            </a:r>
            <a:r>
              <a:rPr lang="ru-RU" sz="1400" dirty="0" err="1">
                <a:latin typeface="Verdana" panose="020B0604030504040204" pitchFamily="34" charset="0"/>
              </a:rPr>
              <a:t>Гашева</a:t>
            </a:r>
            <a:r>
              <a:rPr lang="ru-RU" sz="1400" dirty="0">
                <a:latin typeface="Verdana" panose="020B0604030504040204" pitchFamily="34" charset="0"/>
              </a:rPr>
              <a:t> демобилизовалась в звании майора. Преподавала английский язык в Академии бронетанковых войск имени Р. Я. Малиновского, работала в Воениздате. С 1972 года она на пенсии в Москве. За мужество, проявленное в боях с врагом, </a:t>
            </a:r>
            <a:r>
              <a:rPr lang="ru-RU" sz="1400" dirty="0" err="1">
                <a:latin typeface="Verdana" panose="020B0604030504040204" pitchFamily="34" charset="0"/>
              </a:rPr>
              <a:t>Руфине</a:t>
            </a:r>
            <a:r>
              <a:rPr lang="ru-RU" sz="1400" dirty="0">
                <a:latin typeface="Verdana" panose="020B0604030504040204" pitchFamily="34" charset="0"/>
              </a:rPr>
              <a:t> Сергеевне </a:t>
            </a:r>
            <a:r>
              <a:rPr lang="ru-RU" sz="1400" dirty="0" err="1">
                <a:latin typeface="Verdana" panose="020B0604030504040204" pitchFamily="34" charset="0"/>
              </a:rPr>
              <a:t>Гашевой</a:t>
            </a:r>
            <a:r>
              <a:rPr lang="ru-RU" sz="1400" dirty="0">
                <a:latin typeface="Verdana" panose="020B0604030504040204" pitchFamily="34" charset="0"/>
              </a:rPr>
              <a:t> 23 февраля 1945 года присвоено звание Героя Советского </a:t>
            </a:r>
            <a:r>
              <a:rPr lang="ru-RU" sz="1400" dirty="0" smtClean="0">
                <a:latin typeface="Verdana" panose="020B0604030504040204" pitchFamily="34" charset="0"/>
              </a:rPr>
              <a:t>Союза».</a:t>
            </a:r>
            <a:endParaRPr lang="ru-RU" sz="1400" dirty="0"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1150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0560" y="365125"/>
            <a:ext cx="10683240" cy="1325563"/>
          </a:xfrm>
        </p:spPr>
        <p:txBody>
          <a:bodyPr/>
          <a:lstStyle/>
          <a:p>
            <a:r>
              <a:rPr lang="ru-RU" dirty="0" err="1"/>
              <a:t>Бершанская</a:t>
            </a:r>
            <a:r>
              <a:rPr lang="ru-RU" dirty="0"/>
              <a:t> </a:t>
            </a:r>
            <a:r>
              <a:rPr lang="ru-RU" dirty="0" smtClean="0"/>
              <a:t>Евдокия Давыдовна (Род. 1913)</a:t>
            </a:r>
            <a:endParaRPr lang="ru-RU" dirty="0"/>
          </a:p>
        </p:txBody>
      </p:sp>
      <p:pic>
        <p:nvPicPr>
          <p:cNvPr id="4098" name="Picture 2" descr="Бершанская (Бочарова) Евдокия Давыдовна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135662"/>
            <a:ext cx="2636520" cy="3741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718560" y="1836101"/>
            <a:ext cx="7818120" cy="4747579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smtClean="0"/>
              <a:t>Родилась </a:t>
            </a:r>
            <a:r>
              <a:rPr lang="ru-RU" dirty="0"/>
              <a:t>6 февраля 1913 </a:t>
            </a:r>
            <a:r>
              <a:rPr lang="ru-RU" dirty="0" smtClean="0"/>
              <a:t>года в селе  Добровольное Ставропольского края. Родители погибли в Гражданской войне, воспитывалась в семье дяди. Окончила среднюю школу. </a:t>
            </a:r>
            <a:r>
              <a:rPr lang="ru-RU" dirty="0"/>
              <a:t>Работала лётчиком - инструктором школ Гражданского Воздушного Флота в Батайске и Краснодаре.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«</a:t>
            </a:r>
            <a:r>
              <a:rPr lang="ru-RU" dirty="0"/>
              <a:t>В ходе Великой Отечественной войны в 28 лет возглавила сформированный женский бомбардировочный полк. Женские авиаполки формировались под руководством известной женщины-лётчицы, Героя Советского Союза Марины Расковой, которая и возглавила один их трёх полков, созданных в октябре 1941 года.</a:t>
            </a:r>
          </a:p>
          <a:p>
            <a:pPr marL="0" indent="0">
              <a:buNone/>
            </a:pPr>
            <a:r>
              <a:rPr lang="ru-RU" dirty="0"/>
              <a:t>Евдокия </a:t>
            </a:r>
            <a:r>
              <a:rPr lang="ru-RU" dirty="0" err="1"/>
              <a:t>Бершанская</a:t>
            </a:r>
            <a:r>
              <a:rPr lang="ru-RU" dirty="0"/>
              <a:t>, как опытный лётчик с десятилетним стажем и хорошими организаторскими способностями, стала командиром 588-го ночного бомбардировочного полка. Под её командованием полк сражался до окончания войны. Порой его шутливо называли: «</a:t>
            </a:r>
            <a:r>
              <a:rPr lang="ru-RU" dirty="0" err="1"/>
              <a:t>Дунькин</a:t>
            </a:r>
            <a:r>
              <a:rPr lang="ru-RU" dirty="0"/>
              <a:t> полк», с намёком на полностью женский состав и оправдываясь именем командира полка. В 1943 году полк был удостоен звания Гвардейского и был переименован в 46-й гвардейский Таманский ночной бомбардировочный полк. Позднее был награждён орденом Красного Знамени и орденом </a:t>
            </a:r>
            <a:r>
              <a:rPr lang="ru-RU" dirty="0" smtClean="0"/>
              <a:t>Суворова».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681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656</TotalTime>
  <Words>693</Words>
  <Application>Microsoft Office PowerPoint</Application>
  <PresentationFormat>Широкоэкранный</PresentationFormat>
  <Paragraphs>72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6" baseType="lpstr">
      <vt:lpstr>Arial</vt:lpstr>
      <vt:lpstr>Calibri</vt:lpstr>
      <vt:lpstr>Calibri Light</vt:lpstr>
      <vt:lpstr>Cambria</vt:lpstr>
      <vt:lpstr>tahoma</vt:lpstr>
      <vt:lpstr>Times New Roman</vt:lpstr>
      <vt:lpstr>Trebuchet MS</vt:lpstr>
      <vt:lpstr>Verdana</vt:lpstr>
      <vt:lpstr>Office Theme</vt:lpstr>
      <vt:lpstr>      Презентация беседы с детьми дошкольного возраста на тему:  «Родина –большая и малая: хранитель памяти об интернациональных героях ВОВ» </vt:lpstr>
      <vt:lpstr>Презентация PowerPoint</vt:lpstr>
      <vt:lpstr>Презентация PowerPoint</vt:lpstr>
      <vt:lpstr>Презентация PowerPoint</vt:lpstr>
      <vt:lpstr>                                                                                 Рассказ педагога об интернациональных героях ВОВ </vt:lpstr>
      <vt:lpstr>Иван Тимофеевич Любушкин (1918-1942) </vt:lpstr>
      <vt:lpstr>Нельсон Георгиевич Степанян (1913-1944)</vt:lpstr>
      <vt:lpstr>Руфина Сергеевна Гашева (Род. 1921)</vt:lpstr>
      <vt:lpstr>Бершанская Евдокия Давыдовна (Род. 1913)</vt:lpstr>
      <vt:lpstr>Военная техника СССР</vt:lpstr>
      <vt:lpstr>Военная техника</vt:lpstr>
      <vt:lpstr>Военная техника</vt:lpstr>
      <vt:lpstr>Военная техника</vt:lpstr>
      <vt:lpstr>  Чтение стихотворения  Неизвестный солдат Е.Д. Кайсаров  </vt:lpstr>
      <vt:lpstr>Слушание песен военных лет Автор текста (слов): Харитонов В. Композитор (музыка):Тухманов Д.  </vt:lpstr>
      <vt:lpstr>Экспресс-вопрос, экспресс-ответ </vt:lpstr>
      <vt:lpstr>Беседа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тему: «Родина большая и малая:  </dc:title>
  <dc:creator>Администратop</dc:creator>
  <cp:lastModifiedBy>Администратop</cp:lastModifiedBy>
  <cp:revision>29</cp:revision>
  <dcterms:created xsi:type="dcterms:W3CDTF">2015-03-27T06:12:20Z</dcterms:created>
  <dcterms:modified xsi:type="dcterms:W3CDTF">2015-03-31T10:40:15Z</dcterms:modified>
</cp:coreProperties>
</file>